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Barlow Light" charset="1" panose="00000400000000000000"/>
      <p:regular r:id="rId10"/>
    </p:embeddedFont>
    <p:embeddedFont>
      <p:font typeface="Barlow Light Bold" charset="1" panose="00000500000000000000"/>
      <p:regular r:id="rId11"/>
    </p:embeddedFont>
    <p:embeddedFont>
      <p:font typeface="Barlow Light Italics" charset="1" panose="00000400000000000000"/>
      <p:regular r:id="rId12"/>
    </p:embeddedFont>
    <p:embeddedFont>
      <p:font typeface="Barlow Light Bold Italics" charset="1" panose="00000500000000000000"/>
      <p:regular r:id="rId13"/>
    </p:embeddedFont>
    <p:embeddedFont>
      <p:font typeface="Barlow Medium" charset="1" panose="00000600000000000000"/>
      <p:regular r:id="rId14"/>
    </p:embeddedFont>
    <p:embeddedFont>
      <p:font typeface="Barlow Medium Bold" charset="1" panose="00000700000000000000"/>
      <p:regular r:id="rId15"/>
    </p:embeddedFont>
    <p:embeddedFont>
      <p:font typeface="Barlow Medium Italics" charset="1" panose="00000600000000000000"/>
      <p:regular r:id="rId16"/>
    </p:embeddedFont>
    <p:embeddedFont>
      <p:font typeface="Barlow Medium Bold Italics" charset="1" panose="000007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28" Target="slides/slide11.xml" Type="http://schemas.openxmlformats.org/officeDocument/2006/relationships/slide"/><Relationship Id="rId29" Target="slides/slide12.xml" Type="http://schemas.openxmlformats.org/officeDocument/2006/relationships/slide"/><Relationship Id="rId3" Target="viewProps.xml" Type="http://schemas.openxmlformats.org/officeDocument/2006/relationships/viewProps"/><Relationship Id="rId30" Target="slides/slide13.xml" Type="http://schemas.openxmlformats.org/officeDocument/2006/relationships/slide"/><Relationship Id="rId31" Target="slides/slide14.xml" Type="http://schemas.openxmlformats.org/officeDocument/2006/relationships/slide"/><Relationship Id="rId32" Target="slides/slide15.xml" Type="http://schemas.openxmlformats.org/officeDocument/2006/relationships/slide"/><Relationship Id="rId33" Target="slides/slide16.xml" Type="http://schemas.openxmlformats.org/officeDocument/2006/relationships/slide"/><Relationship Id="rId34" Target="slides/slide17.xml" Type="http://schemas.openxmlformats.org/officeDocument/2006/relationships/slide"/><Relationship Id="rId35" Target="slides/slide18.xml" Type="http://schemas.openxmlformats.org/officeDocument/2006/relationships/slide"/><Relationship Id="rId36" Target="slides/slide19.xml" Type="http://schemas.openxmlformats.org/officeDocument/2006/relationships/slide"/><Relationship Id="rId37" Target="slides/slide20.xml" Type="http://schemas.openxmlformats.org/officeDocument/2006/relationships/slide"/><Relationship Id="rId38" Target="slides/slide21.xml" Type="http://schemas.openxmlformats.org/officeDocument/2006/relationships/slide"/><Relationship Id="rId39" Target="slides/slide22.xml" Type="http://schemas.openxmlformats.org/officeDocument/2006/relationships/slide"/><Relationship Id="rId4" Target="theme/theme1.xml" Type="http://schemas.openxmlformats.org/officeDocument/2006/relationships/theme"/><Relationship Id="rId40" Target="slides/slide23.xml" Type="http://schemas.openxmlformats.org/officeDocument/2006/relationships/slide"/><Relationship Id="rId41" Target="slides/slide24.xml" Type="http://schemas.openxmlformats.org/officeDocument/2006/relationships/slide"/><Relationship Id="rId42" Target="slides/slide25.xml" Type="http://schemas.openxmlformats.org/officeDocument/2006/relationships/slide"/><Relationship Id="rId43" Target="slides/slide26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jpe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3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Relationship Id="rId5" Target="../media/image37.png" Type="http://schemas.openxmlformats.org/officeDocument/2006/relationships/image"/><Relationship Id="rId6" Target="../media/image38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39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40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43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44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45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jpeg" Type="http://schemas.openxmlformats.org/officeDocument/2006/relationships/image"/><Relationship Id="rId4" Target="../media/image22.jpeg" Type="http://schemas.openxmlformats.org/officeDocument/2006/relationships/image"/><Relationship Id="rId5" Target="../media/image23.jpeg" Type="http://schemas.openxmlformats.org/officeDocument/2006/relationships/image"/><Relationship Id="rId6" Target="../media/image24.jpeg" Type="http://schemas.openxmlformats.org/officeDocument/2006/relationships/image"/><Relationship Id="rId7" Target="../media/image25.jpeg" Type="http://schemas.openxmlformats.org/officeDocument/2006/relationships/image"/><Relationship Id="rId8" Target="../media/image2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2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34" t="2225" r="0" b="8960"/>
          <a:stretch>
            <a:fillRect/>
          </a:stretch>
        </p:blipFill>
        <p:spPr>
          <a:xfrm flipH="false" flipV="false" rot="0">
            <a:off x="0" y="-552450"/>
            <a:ext cx="9601200" cy="115443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784966" y="0"/>
            <a:ext cx="2793363" cy="139668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8919454" y="7915131"/>
            <a:ext cx="2438400" cy="24384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29257" y="893789"/>
            <a:ext cx="1079292" cy="26982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879051" y="4812551"/>
            <a:ext cx="4245689" cy="3316944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1967624" y="1628351"/>
            <a:ext cx="4157116" cy="29556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632763" y="7261089"/>
            <a:ext cx="3505891" cy="2848536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897794" y="1935544"/>
            <a:ext cx="8246206" cy="4989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700"/>
              </a:lnSpc>
            </a:pPr>
            <a:r>
              <a:rPr lang="en-US" sz="9700">
                <a:solidFill>
                  <a:srgbClr val="F5F5EF"/>
                </a:solidFill>
                <a:latin typeface="Barlow Medium Bold"/>
              </a:rPr>
              <a:t>Self-Paced</a:t>
            </a:r>
          </a:p>
          <a:p>
            <a:pPr>
              <a:lnSpc>
                <a:spcPts val="9700"/>
              </a:lnSpc>
            </a:pPr>
            <a:r>
              <a:rPr lang="en-US" sz="9700">
                <a:solidFill>
                  <a:srgbClr val="F5F5EF"/>
                </a:solidFill>
                <a:latin typeface="Barlow Medium Bold"/>
              </a:rPr>
              <a:t>Learning in</a:t>
            </a:r>
          </a:p>
          <a:p>
            <a:pPr>
              <a:lnSpc>
                <a:spcPts val="9700"/>
              </a:lnSpc>
            </a:pPr>
            <a:r>
              <a:rPr lang="en-US" sz="9700">
                <a:solidFill>
                  <a:srgbClr val="F5F5EF"/>
                </a:solidFill>
                <a:latin typeface="Barlow Medium Bold"/>
              </a:rPr>
              <a:t>4-H</a:t>
            </a:r>
          </a:p>
          <a:p>
            <a:pPr>
              <a:lnSpc>
                <a:spcPts val="9700"/>
              </a:lnSpc>
            </a:pPr>
            <a:r>
              <a:rPr lang="en-US" sz="9700">
                <a:solidFill>
                  <a:srgbClr val="F5F5EF"/>
                </a:solidFill>
                <a:latin typeface="Barlow Medium Bold"/>
              </a:rPr>
              <a:t>Afterschool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260156" y="1166995"/>
            <a:ext cx="5783222" cy="7710963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9366603" y="1367020"/>
            <a:ext cx="7030527" cy="2872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90"/>
              </a:lnSpc>
            </a:pPr>
            <a:r>
              <a:rPr lang="en-US" sz="7947">
                <a:solidFill>
                  <a:srgbClr val="363739"/>
                </a:solidFill>
                <a:latin typeface="Barlow Medium"/>
              </a:rPr>
              <a:t>Frequency &amp; Number of Sessions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881577" y="5067300"/>
            <a:ext cx="4165138" cy="1225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Once a week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12 weeks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2194445" y="2062549"/>
            <a:ext cx="13708378" cy="7710963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2410777" y="456946"/>
            <a:ext cx="13275713" cy="1216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971"/>
              </a:lnSpc>
            </a:pPr>
            <a:r>
              <a:rPr lang="en-US" sz="9646">
                <a:solidFill>
                  <a:srgbClr val="363739"/>
                </a:solidFill>
                <a:latin typeface="Barlow Medium"/>
              </a:rPr>
              <a:t>Location &amp; Atmosphere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74906" y="802347"/>
            <a:ext cx="3349827" cy="2274977"/>
            <a:chOff x="0" y="0"/>
            <a:chExt cx="4466437" cy="303330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1433134" y="0"/>
              <a:ext cx="3033302" cy="3033302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1147928"/>
              <a:ext cx="2949786" cy="737446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2086861" y="1805702"/>
            <a:ext cx="6447906" cy="1937063"/>
            <a:chOff x="0" y="0"/>
            <a:chExt cx="8597208" cy="2582751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0"/>
              <a:ext cx="8597208" cy="16381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720"/>
                </a:lnSpc>
              </a:pPr>
              <a:r>
                <a:rPr lang="en-US" sz="8100">
                  <a:solidFill>
                    <a:srgbClr val="363739"/>
                  </a:solidFill>
                  <a:latin typeface="Barlow Medium Bold"/>
                </a:rPr>
                <a:t>Location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1875390"/>
              <a:ext cx="8597208" cy="707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689131" y="3564261"/>
            <a:ext cx="9379287" cy="3082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Suited for groups up to 15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Accessibility of supplies and equipment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Options for transport - public transit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Flexible 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Caring, supportive, and relaxed environment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562177" y="725985"/>
            <a:ext cx="3349827" cy="2274977"/>
            <a:chOff x="0" y="0"/>
            <a:chExt cx="4466437" cy="303330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1433134" y="0"/>
              <a:ext cx="3033302" cy="3033302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1147928"/>
              <a:ext cx="2949786" cy="737446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1879592" y="1786803"/>
            <a:ext cx="4058863" cy="1937063"/>
            <a:chOff x="0" y="0"/>
            <a:chExt cx="5411817" cy="2582751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0"/>
              <a:ext cx="5411817" cy="16381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720"/>
                </a:lnSpc>
              </a:pPr>
              <a:r>
                <a:rPr lang="en-US" sz="8100">
                  <a:solidFill>
                    <a:srgbClr val="363739"/>
                  </a:solidFill>
                  <a:latin typeface="Barlow Medium Bold"/>
                </a:rPr>
                <a:t>Format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1875390"/>
              <a:ext cx="5411817" cy="707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243283" y="3647667"/>
            <a:ext cx="11921055" cy="4939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Eight projects offered </a:t>
            </a:r>
          </a:p>
          <a:p>
            <a:pPr marL="1511288" indent="-503763" lvl="2">
              <a:lnSpc>
                <a:spcPts val="4899"/>
              </a:lnSpc>
              <a:buFont typeface="Arial"/>
              <a:buChar char="⚬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pillowcase, scrunchie, apron, floor pillow, key fab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On arrival - snack, attendance, talk about previous week*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Students start as a group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Work at their own pace on each project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Progress from one project to the next</a:t>
            </a:r>
          </a:p>
          <a:p>
            <a:pPr>
              <a:lnSpc>
                <a:spcPts val="4899"/>
              </a:lnSpc>
            </a:pPr>
          </a:p>
          <a:p>
            <a:pPr>
              <a:lnSpc>
                <a:spcPts val="4899"/>
              </a:lnSpc>
            </a:pP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rcRect l="0" t="0" r="0" b="24850"/>
          <a:stretch>
            <a:fillRect/>
          </a:stretch>
        </p:blipFill>
        <p:spPr>
          <a:xfrm flipH="false" flipV="false" rot="0">
            <a:off x="13656804" y="4522379"/>
            <a:ext cx="3160573" cy="42224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028700" y="1208788"/>
            <a:ext cx="1059192" cy="1059192"/>
            <a:chOff x="0" y="0"/>
            <a:chExt cx="1412257" cy="1412257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412257" cy="1412257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63739"/>
              </a:solidFill>
            </p:spPr>
          </p:sp>
        </p:grpSp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474293" y="543843"/>
              <a:ext cx="463671" cy="324570"/>
            </a:xfrm>
            <a:prstGeom prst="rect">
              <a:avLst/>
            </a:prstGeom>
          </p:spPr>
        </p:pic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4666962" y="7127488"/>
            <a:ext cx="3621038" cy="3621038"/>
            <a:chOff x="0" y="0"/>
            <a:chExt cx="1708150" cy="1708150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5F5EF"/>
            </a:solidFill>
          </p:spPr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true" rot="-10800000">
            <a:off x="13108745" y="9101196"/>
            <a:ext cx="2926901" cy="1463450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603467" y="6795347"/>
            <a:ext cx="6914869" cy="2672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7022"/>
              </a:lnSpc>
            </a:pPr>
            <a:r>
              <a:rPr lang="en-US" sz="5852">
                <a:solidFill>
                  <a:srgbClr val="F5F5EF"/>
                </a:solidFill>
                <a:latin typeface="Barlow Medium Bold"/>
              </a:rPr>
              <a:t>Exploring Sparks through Self-Paced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309762" y="1467788"/>
            <a:ext cx="2274977" cy="227497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234911" y="2328734"/>
            <a:ext cx="2212339" cy="553085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1519599" y="2442218"/>
            <a:ext cx="10865999" cy="1937361"/>
            <a:chOff x="0" y="0"/>
            <a:chExt cx="14487999" cy="2583148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0"/>
              <a:ext cx="14487999" cy="1638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720"/>
                </a:lnSpc>
              </a:pPr>
              <a:r>
                <a:rPr lang="en-US" sz="8100">
                  <a:solidFill>
                    <a:srgbClr val="363739"/>
                  </a:solidFill>
                  <a:latin typeface="Barlow Medium Bold"/>
                </a:rPr>
                <a:t>What is Self Paced?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875546"/>
              <a:ext cx="14487999" cy="7076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929645" y="4088859"/>
            <a:ext cx="9678269" cy="3107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49949" indent="-474975" lvl="1">
              <a:lnSpc>
                <a:spcPts val="6159"/>
              </a:lnSpc>
              <a:buFont typeface="Arial"/>
              <a:buChar char="•"/>
            </a:pPr>
            <a:r>
              <a:rPr lang="en-US" sz="4399">
                <a:solidFill>
                  <a:srgbClr val="363739"/>
                </a:solidFill>
                <a:latin typeface="Barlow Light Bold"/>
              </a:rPr>
              <a:t>Where youth complete tasks at a speed that is customized to their level of development and mastery.  </a:t>
            </a:r>
          </a:p>
          <a:p>
            <a:pPr>
              <a:lnSpc>
                <a:spcPts val="6159"/>
              </a:lnSpc>
            </a:pP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1120239" y="5469577"/>
            <a:ext cx="6139061" cy="345322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66869" y="1257786"/>
            <a:ext cx="14954262" cy="1228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720"/>
              </a:lnSpc>
            </a:pPr>
            <a:r>
              <a:rPr lang="en-US" sz="8100">
                <a:solidFill>
                  <a:srgbClr val="363739"/>
                </a:solidFill>
                <a:latin typeface="Barlow Medium Bold"/>
              </a:rPr>
              <a:t>Core Components in Afterschool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5400868" y="3676332"/>
            <a:ext cx="12736667" cy="3991091"/>
            <a:chOff x="0" y="0"/>
            <a:chExt cx="16982223" cy="5321455"/>
          </a:xfrm>
        </p:grpSpPr>
        <p:sp>
          <p:nvSpPr>
            <p:cNvPr name="AutoShape 4" id="4"/>
            <p:cNvSpPr/>
            <p:nvPr/>
          </p:nvSpPr>
          <p:spPr>
            <a:xfrm rot="0">
              <a:off x="719318" y="267304"/>
              <a:ext cx="4826749" cy="0"/>
            </a:xfrm>
            <a:prstGeom prst="line">
              <a:avLst/>
            </a:prstGeom>
            <a:ln cap="rnd" w="12700">
              <a:solidFill>
                <a:srgbClr val="363739">
                  <a:alpha val="38824"/>
                </a:srgbClr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0" y="0"/>
              <a:ext cx="547307" cy="547307"/>
              <a:chOff x="0" y="0"/>
              <a:chExt cx="1708150" cy="1708150"/>
            </a:xfrm>
          </p:grpSpPr>
          <p:sp>
            <p:nvSpPr>
              <p:cNvPr name="Freeform 6" id="6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005D84"/>
              </a:solidFill>
            </p:spPr>
          </p:sp>
        </p:grpSp>
        <p:sp>
          <p:nvSpPr>
            <p:cNvPr name="AutoShape 7" id="7"/>
            <p:cNvSpPr/>
            <p:nvPr/>
          </p:nvSpPr>
          <p:spPr>
            <a:xfrm rot="0">
              <a:off x="6437396" y="267304"/>
              <a:ext cx="4826749" cy="0"/>
            </a:xfrm>
            <a:prstGeom prst="line">
              <a:avLst/>
            </a:prstGeom>
            <a:ln cap="rnd" w="12700">
              <a:solidFill>
                <a:srgbClr val="363739">
                  <a:alpha val="38824"/>
                </a:srgbClr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8" id="8"/>
            <p:cNvSpPr/>
            <p:nvPr/>
          </p:nvSpPr>
          <p:spPr>
            <a:xfrm rot="0">
              <a:off x="12155474" y="267304"/>
              <a:ext cx="4826749" cy="0"/>
            </a:xfrm>
            <a:prstGeom prst="line">
              <a:avLst/>
            </a:prstGeom>
            <a:ln cap="rnd" w="12700">
              <a:solidFill>
                <a:srgbClr val="363739">
                  <a:alpha val="38824"/>
                </a:srgbClr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5718078" y="0"/>
              <a:ext cx="547307" cy="547307"/>
              <a:chOff x="0" y="0"/>
              <a:chExt cx="1708150" cy="1708150"/>
            </a:xfrm>
          </p:grpSpPr>
          <p:sp>
            <p:nvSpPr>
              <p:cNvPr name="Freeform 10" id="10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005D84"/>
              </a:solidFill>
            </p:spPr>
          </p:sp>
        </p:grpSp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11436156" y="0"/>
              <a:ext cx="547307" cy="547307"/>
              <a:chOff x="0" y="0"/>
              <a:chExt cx="1708150" cy="1708150"/>
            </a:xfrm>
          </p:grpSpPr>
          <p:sp>
            <p:nvSpPr>
              <p:cNvPr name="Freeform 12" id="12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r="r" b="b" t="t" l="l"/>
                <a:pathLst>
                  <a:path h="1708150" w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005D84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1327601"/>
              <a:ext cx="4486566" cy="14569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199">
                  <a:solidFill>
                    <a:srgbClr val="363739"/>
                  </a:solidFill>
                  <a:latin typeface="Barlow Medium"/>
                </a:rPr>
                <a:t>Collaborative Learning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3080979"/>
              <a:ext cx="4486566" cy="10365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220"/>
                </a:lnSpc>
                <a:spcBef>
                  <a:spcPct val="0"/>
                </a:spcBef>
              </a:pPr>
              <a:r>
                <a:rPr lang="en-US" sz="2300">
                  <a:solidFill>
                    <a:srgbClr val="363739"/>
                  </a:solidFill>
                  <a:latin typeface="Barlow Light Bold"/>
                </a:rPr>
                <a:t>Youth and adults can problem solve together.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5718078" y="1327601"/>
              <a:ext cx="4486566" cy="14569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199">
                  <a:solidFill>
                    <a:srgbClr val="363739"/>
                  </a:solidFill>
                  <a:latin typeface="Barlow Medium"/>
                </a:rPr>
                <a:t>Relationship Building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5718078" y="3218123"/>
              <a:ext cx="4486566" cy="21033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220"/>
                </a:lnSpc>
                <a:spcBef>
                  <a:spcPct val="0"/>
                </a:spcBef>
              </a:pPr>
              <a:r>
                <a:rPr lang="en-US" sz="2300">
                  <a:solidFill>
                    <a:srgbClr val="363739"/>
                  </a:solidFill>
                  <a:latin typeface="Barlow Light Bold"/>
                </a:rPr>
                <a:t>Flexible schedule allows for informal discussions where friendships and relationships grow.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1264145" y="1327601"/>
              <a:ext cx="4486566" cy="14569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199">
                  <a:solidFill>
                    <a:srgbClr val="363739"/>
                  </a:solidFill>
                  <a:latin typeface="Barlow Medium"/>
                </a:rPr>
                <a:t>Volunteers and Staff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11264145" y="3309043"/>
              <a:ext cx="4486566" cy="15693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220"/>
                </a:lnSpc>
                <a:spcBef>
                  <a:spcPct val="0"/>
                </a:spcBef>
              </a:pPr>
              <a:r>
                <a:rPr lang="en-US" sz="2300">
                  <a:solidFill>
                    <a:srgbClr val="363739"/>
                  </a:solidFill>
                  <a:latin typeface="Barlow Light Bold"/>
                </a:rPr>
                <a:t>Organized yet flexible and patient to adapt to youth needs.</a:t>
              </a:r>
            </a:p>
          </p:txBody>
        </p:sp>
      </p:grpSp>
      <p:sp>
        <p:nvSpPr>
          <p:cNvPr name="AutoShape 19" id="19"/>
          <p:cNvSpPr/>
          <p:nvPr/>
        </p:nvSpPr>
        <p:spPr>
          <a:xfrm rot="0">
            <a:off x="1422122" y="3876809"/>
            <a:ext cx="3620062" cy="0"/>
          </a:xfrm>
          <a:prstGeom prst="line">
            <a:avLst/>
          </a:prstGeom>
          <a:ln cap="rnd" w="9525">
            <a:solidFill>
              <a:srgbClr val="363739">
                <a:alpha val="38824"/>
              </a:srgbClr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882633" y="3676332"/>
            <a:ext cx="410480" cy="410480"/>
            <a:chOff x="0" y="0"/>
            <a:chExt cx="1708150" cy="1708150"/>
          </a:xfrm>
        </p:grpSpPr>
        <p:sp>
          <p:nvSpPr>
            <p:cNvPr name="Freeform 21" id="21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005D84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882633" y="4655364"/>
            <a:ext cx="3364925" cy="5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363739"/>
                </a:solidFill>
                <a:latin typeface="Barlow Medium"/>
              </a:rPr>
              <a:t>Progression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82633" y="5516043"/>
            <a:ext cx="3364925" cy="1589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363739"/>
                </a:solidFill>
                <a:latin typeface="Barlow Light Bold"/>
              </a:rPr>
              <a:t>Set of projects featuring a progression of learning. Students master skills along the way.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66869" y="1257786"/>
            <a:ext cx="14954262" cy="1228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720"/>
              </a:lnSpc>
            </a:pPr>
            <a:r>
              <a:rPr lang="en-US" sz="8100">
                <a:solidFill>
                  <a:srgbClr val="363739"/>
                </a:solidFill>
                <a:latin typeface="Barlow Medium Bold"/>
              </a:rPr>
              <a:t>Core Components in Afterschool</a:t>
            </a:r>
          </a:p>
        </p:txBody>
      </p:sp>
      <p:sp>
        <p:nvSpPr>
          <p:cNvPr name="AutoShape 3" id="3"/>
          <p:cNvSpPr/>
          <p:nvPr/>
        </p:nvSpPr>
        <p:spPr>
          <a:xfrm rot="0">
            <a:off x="9732791" y="3824577"/>
            <a:ext cx="3620062" cy="0"/>
          </a:xfrm>
          <a:prstGeom prst="line">
            <a:avLst/>
          </a:prstGeom>
          <a:ln cap="rnd" w="9525">
            <a:solidFill>
              <a:srgbClr val="363739">
                <a:alpha val="38824"/>
              </a:srgbClr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9193302" y="3624099"/>
            <a:ext cx="410480" cy="410480"/>
            <a:chOff x="0" y="0"/>
            <a:chExt cx="1708150" cy="1708150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005D84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4342568" y="3672299"/>
            <a:ext cx="410480" cy="410480"/>
            <a:chOff x="0" y="0"/>
            <a:chExt cx="1708150" cy="1708150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005D84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4342568" y="4646568"/>
            <a:ext cx="3364925" cy="110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363739"/>
                </a:solidFill>
                <a:latin typeface="Barlow Medium"/>
              </a:rPr>
              <a:t>Supplies &amp; Equipment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342568" y="6069222"/>
            <a:ext cx="3364925" cy="78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363739"/>
                </a:solidFill>
                <a:latin typeface="Barlow Light"/>
              </a:rPr>
              <a:t>Supplies and equipment accessible to students.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93302" y="4603131"/>
            <a:ext cx="3364925" cy="110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363739"/>
                </a:solidFill>
                <a:latin typeface="Barlow Medium"/>
              </a:rPr>
              <a:t>Safe &amp; Welcoming Environment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193302" y="6025785"/>
            <a:ext cx="3364925" cy="1189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363739"/>
                </a:solidFill>
                <a:latin typeface="Barlow Light Bold"/>
              </a:rPr>
              <a:t>Informal setting </a:t>
            </a:r>
          </a:p>
          <a:p>
            <a:pPr>
              <a:lnSpc>
                <a:spcPts val="3220"/>
              </a:lnSpc>
            </a:pPr>
            <a:r>
              <a:rPr lang="en-US" sz="2300">
                <a:solidFill>
                  <a:srgbClr val="363739"/>
                </a:solidFill>
                <a:latin typeface="Barlow Light Bold"/>
              </a:rPr>
              <a:t>Everyone is welcome. </a:t>
            </a:r>
          </a:p>
          <a:p>
            <a:pPr marL="0" indent="0" lvl="0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363739"/>
                </a:solidFill>
                <a:latin typeface="Barlow Light"/>
              </a:rPr>
              <a:t>Behavioral expectations.</a:t>
            </a:r>
          </a:p>
        </p:txBody>
      </p:sp>
      <p:sp>
        <p:nvSpPr>
          <p:cNvPr name="AutoShape 12" id="12"/>
          <p:cNvSpPr/>
          <p:nvPr/>
        </p:nvSpPr>
        <p:spPr>
          <a:xfrm rot="0">
            <a:off x="4953912" y="3834102"/>
            <a:ext cx="3620062" cy="0"/>
          </a:xfrm>
          <a:prstGeom prst="line">
            <a:avLst/>
          </a:prstGeom>
          <a:ln cap="rnd" w="9525">
            <a:solidFill>
              <a:srgbClr val="363739">
                <a:alpha val="38824"/>
              </a:srgbClr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00713" y="758712"/>
            <a:ext cx="3349827" cy="2274977"/>
            <a:chOff x="0" y="0"/>
            <a:chExt cx="4466437" cy="303330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1433134" y="0"/>
              <a:ext cx="3033302" cy="3033302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1147928"/>
              <a:ext cx="2949786" cy="737446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1787311" y="2562215"/>
            <a:ext cx="6895170" cy="1937063"/>
            <a:chOff x="0" y="0"/>
            <a:chExt cx="9193559" cy="2582751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0"/>
              <a:ext cx="9193559" cy="16381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720"/>
                </a:lnSpc>
              </a:pPr>
              <a:r>
                <a:rPr lang="en-US" sz="8100">
                  <a:solidFill>
                    <a:srgbClr val="363739"/>
                  </a:solidFill>
                  <a:latin typeface="Barlow Medium Bold"/>
                </a:rPr>
                <a:t>Benefits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1875390"/>
              <a:ext cx="9193559" cy="707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363739"/>
                  </a:solidFill>
                  <a:latin typeface="Barlow Medium"/>
                </a:rPr>
                <a:t>Research on self-paced classrooms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449136" y="5299379"/>
            <a:ext cx="7993860" cy="2463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Builds self-confidence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Differentiates for students' needs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Supports social-emotional needs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Supports self-regulation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rcRect l="0" t="15788" r="0" b="20089"/>
          <a:stretch>
            <a:fillRect/>
          </a:stretch>
        </p:blipFill>
        <p:spPr>
          <a:xfrm flipH="false" flipV="false" rot="0">
            <a:off x="11659655" y="3800260"/>
            <a:ext cx="4337416" cy="49444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772336" y="643057"/>
            <a:ext cx="3349827" cy="2274977"/>
            <a:chOff x="0" y="0"/>
            <a:chExt cx="4466437" cy="303330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1433134" y="0"/>
              <a:ext cx="3033302" cy="3033302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1147928"/>
              <a:ext cx="2949786" cy="737446"/>
            </a:xfrm>
            <a:prstGeom prst="rect">
              <a:avLst/>
            </a:prstGeom>
          </p:spPr>
        </p:pic>
      </p:grpSp>
      <p:sp>
        <p:nvSpPr>
          <p:cNvPr name="TextBox 5" id="5"/>
          <p:cNvSpPr txBox="true"/>
          <p:nvPr/>
        </p:nvSpPr>
        <p:spPr>
          <a:xfrm rot="0">
            <a:off x="763011" y="3821266"/>
            <a:ext cx="11386520" cy="4321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All 12 previous students want to return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Connection with others </a:t>
            </a:r>
          </a:p>
          <a:p>
            <a:pPr marL="1511288" indent="-503763" lvl="2">
              <a:lnSpc>
                <a:spcPts val="4899"/>
              </a:lnSpc>
              <a:buFont typeface="Arial"/>
              <a:buChar char="⚬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One participant taught other youth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Contribution</a:t>
            </a:r>
          </a:p>
          <a:p>
            <a:pPr marL="1511288" indent="-503763" lvl="2">
              <a:lnSpc>
                <a:spcPts val="4899"/>
              </a:lnSpc>
              <a:buFont typeface="Arial"/>
              <a:buChar char="⚬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Youth sewed pillowcases for service project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Openness to Challenge- asking for more challenging projects &amp; participating in other 4-H groups.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987497" y="3898921"/>
            <a:ext cx="5527354" cy="5487155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1530508" y="1100426"/>
            <a:ext cx="4495218" cy="1937063"/>
            <a:chOff x="0" y="0"/>
            <a:chExt cx="5993623" cy="2582751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0"/>
              <a:ext cx="5993623" cy="16381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720"/>
                </a:lnSpc>
              </a:pPr>
              <a:r>
                <a:rPr lang="en-US" sz="8100">
                  <a:solidFill>
                    <a:srgbClr val="363739"/>
                  </a:solidFill>
                  <a:latin typeface="Barlow Medium Bold"/>
                </a:rPr>
                <a:t>Impacts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1875390"/>
              <a:ext cx="5993623" cy="707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363739"/>
                  </a:solidFill>
                  <a:latin typeface="Barlow Medium"/>
                </a:rPr>
                <a:t>Discover Sewing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2953815" y="5599992"/>
            <a:ext cx="3789234" cy="254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63"/>
              </a:lnSpc>
              <a:spcBef>
                <a:spcPct val="0"/>
              </a:spcBef>
            </a:pPr>
            <a:r>
              <a:rPr lang="en-US" sz="2386">
                <a:solidFill>
                  <a:srgbClr val="000000"/>
                </a:solidFill>
                <a:latin typeface="Barlow Light Bold Italics"/>
              </a:rPr>
              <a:t> "Madi would love it if she could do this again this year.  She learned so much and really wants to start working on her own projects at home, but I don’t sew so it limits her options for help."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978869" y="237575"/>
            <a:ext cx="2847692" cy="2847692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474906" y="2281278"/>
            <a:ext cx="2212339" cy="553085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935688" y="3364713"/>
            <a:ext cx="15162708" cy="3431786"/>
            <a:chOff x="0" y="0"/>
            <a:chExt cx="20216944" cy="4575714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247650"/>
              <a:ext cx="20216944" cy="32030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8971"/>
                </a:lnSpc>
              </a:pPr>
              <a:r>
                <a:rPr lang="en-US" sz="9646">
                  <a:solidFill>
                    <a:srgbClr val="363739"/>
                  </a:solidFill>
                  <a:latin typeface="Barlow Medium Bold"/>
                </a:rPr>
                <a:t>Welcome to Self-Paced</a:t>
              </a:r>
            </a:p>
            <a:p>
              <a:pPr algn="l" marL="0" indent="0" lvl="0">
                <a:lnSpc>
                  <a:spcPts val="8971"/>
                </a:lnSpc>
              </a:pPr>
              <a:r>
                <a:rPr lang="en-US" sz="9646">
                  <a:solidFill>
                    <a:srgbClr val="363739"/>
                  </a:solidFill>
                  <a:latin typeface="Barlow Medium Bold"/>
                </a:rPr>
                <a:t>Learning in 4-H Afterschool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3736478"/>
              <a:ext cx="20216944" cy="8392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335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028700" y="6414851"/>
            <a:ext cx="11277431" cy="1225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Ann Dobesh - UNL Extension Educator</a:t>
            </a:r>
          </a:p>
          <a:p>
            <a:pPr>
              <a:lnSpc>
                <a:spcPts val="4899"/>
              </a:lnSpc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Lori Hamling - UNL Extension 4-H Afterschool Coordinator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39743" y="553059"/>
            <a:ext cx="3349827" cy="2274977"/>
            <a:chOff x="0" y="0"/>
            <a:chExt cx="4466437" cy="303330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1433134" y="0"/>
              <a:ext cx="3033302" cy="3033302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1147928"/>
              <a:ext cx="2949786" cy="737446"/>
            </a:xfrm>
            <a:prstGeom prst="rect">
              <a:avLst/>
            </a:prstGeom>
          </p:spPr>
        </p:pic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4114657" y="2828036"/>
            <a:ext cx="4106941" cy="5475921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1475964" y="1589140"/>
            <a:ext cx="4211587" cy="1937063"/>
            <a:chOff x="0" y="0"/>
            <a:chExt cx="5615449" cy="2582751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0"/>
              <a:ext cx="5615449" cy="16381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720"/>
                </a:lnSpc>
              </a:pPr>
              <a:r>
                <a:rPr lang="en-US" sz="8100">
                  <a:solidFill>
                    <a:srgbClr val="363739"/>
                  </a:solidFill>
                  <a:latin typeface="Barlow Medium Bold"/>
                </a:rPr>
                <a:t>Impacts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1875390"/>
              <a:ext cx="5615449" cy="707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363739"/>
                  </a:solidFill>
                  <a:latin typeface="Barlow Medium"/>
                </a:rPr>
                <a:t>Discover Sewing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373475" y="4296319"/>
            <a:ext cx="9693847" cy="3082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Relationships</a:t>
            </a:r>
          </a:p>
          <a:p>
            <a:pPr marL="1511288" indent="-503763" lvl="2">
              <a:lnSpc>
                <a:spcPts val="4899"/>
              </a:lnSpc>
              <a:buFont typeface="Arial"/>
              <a:buChar char="⚬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Friendships</a:t>
            </a:r>
          </a:p>
          <a:p>
            <a:pPr marL="1511288" indent="-503763" lvl="2">
              <a:lnSpc>
                <a:spcPts val="4899"/>
              </a:lnSpc>
              <a:buFont typeface="Arial"/>
              <a:buChar char="⚬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Youth/Adult 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Social Competence - positive conversations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Belonging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79604" y="1776776"/>
            <a:ext cx="10865999" cy="1937361"/>
            <a:chOff x="0" y="0"/>
            <a:chExt cx="14487999" cy="2583148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0"/>
              <a:ext cx="14487999" cy="1638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720"/>
                </a:lnSpc>
              </a:pPr>
              <a:r>
                <a:rPr lang="en-US" sz="8100">
                  <a:solidFill>
                    <a:srgbClr val="363739"/>
                  </a:solidFill>
                  <a:latin typeface="Barlow Medium Bold"/>
                </a:rPr>
                <a:t>Table Topics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1875546"/>
              <a:ext cx="14487999" cy="7076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3756506"/>
            <a:ext cx="12651949" cy="3082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99"/>
              </a:lnSpc>
            </a:pP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How can or is self-pacing part of your learning experiences?</a:t>
            </a:r>
          </a:p>
          <a:p>
            <a:pPr marL="1511288" indent="-503763" lvl="2">
              <a:lnSpc>
                <a:spcPts val="4899"/>
              </a:lnSpc>
              <a:buFont typeface="Arial"/>
              <a:buChar char="⚬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Are you already doing some version of this?</a:t>
            </a:r>
          </a:p>
          <a:p>
            <a:pPr marL="1511288" indent="-503763" lvl="2">
              <a:lnSpc>
                <a:spcPts val="4899"/>
              </a:lnSpc>
              <a:buFont typeface="Arial"/>
              <a:buChar char="⚬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Needs/Challenges</a:t>
            </a:r>
          </a:p>
          <a:p>
            <a:pPr marL="1511288" indent="-503763" lvl="2">
              <a:lnSpc>
                <a:spcPts val="4899"/>
              </a:lnSpc>
              <a:buFont typeface="Arial"/>
              <a:buChar char="⚬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Ideas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2775057" y="671441"/>
            <a:ext cx="4310007" cy="2927066"/>
            <a:chOff x="0" y="0"/>
            <a:chExt cx="5746676" cy="3902754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1843922" y="0"/>
              <a:ext cx="3902754" cy="3902754"/>
            </a:xfrm>
            <a:prstGeom prst="rect">
              <a:avLst/>
            </a:prstGeom>
          </p:spPr>
        </p:pic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1476965"/>
              <a:ext cx="3795299" cy="9488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99602" y="1667688"/>
            <a:ext cx="8430552" cy="1937063"/>
            <a:chOff x="0" y="0"/>
            <a:chExt cx="11240736" cy="2582751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0"/>
              <a:ext cx="11240736" cy="16381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720"/>
                </a:lnSpc>
              </a:pPr>
              <a:r>
                <a:rPr lang="en-US" sz="8100">
                  <a:solidFill>
                    <a:srgbClr val="363739"/>
                  </a:solidFill>
                  <a:latin typeface="Barlow Medium Bold"/>
                </a:rPr>
                <a:t>Future Directions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1875390"/>
              <a:ext cx="11240736" cy="707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363739"/>
                  </a:solidFill>
                  <a:latin typeface="Barlow Medium"/>
                </a:rPr>
                <a:t>Discover Sewing Club</a:t>
              </a: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290655" y="3699281"/>
            <a:ext cx="9521102" cy="3082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99"/>
              </a:lnSpc>
            </a:pP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Eight projects being offered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Increased self-direction - choose projects</a:t>
            </a:r>
          </a:p>
          <a:p>
            <a:pPr marL="1511288" indent="-503763" lvl="2">
              <a:lnSpc>
                <a:spcPts val="4899"/>
              </a:lnSpc>
              <a:buFont typeface="Arial"/>
              <a:buChar char="⚬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from among the eight offered</a:t>
            </a:r>
          </a:p>
          <a:p>
            <a:pPr marL="1511288" indent="-503763" lvl="2">
              <a:lnSpc>
                <a:spcPts val="4899"/>
              </a:lnSpc>
              <a:buFont typeface="Arial"/>
              <a:buChar char="⚬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bring one of their own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2775057" y="671441"/>
            <a:ext cx="4310007" cy="2927066"/>
            <a:chOff x="0" y="0"/>
            <a:chExt cx="5746676" cy="3902754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1843922" y="0"/>
              <a:ext cx="3902754" cy="3902754"/>
            </a:xfrm>
            <a:prstGeom prst="rect">
              <a:avLst/>
            </a:prstGeom>
          </p:spPr>
        </p:pic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1476965"/>
              <a:ext cx="3795299" cy="948825"/>
            </a:xfrm>
            <a:prstGeom prst="rect">
              <a:avLst/>
            </a:prstGeom>
          </p:spPr>
        </p:pic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rcRect l="19308" t="0" r="25101" b="0"/>
          <a:stretch>
            <a:fillRect/>
          </a:stretch>
        </p:blipFill>
        <p:spPr>
          <a:xfrm flipH="false" flipV="false" rot="0">
            <a:off x="11948477" y="4315886"/>
            <a:ext cx="4640677" cy="469574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2005863"/>
            <a:ext cx="8626912" cy="1937361"/>
            <a:chOff x="0" y="0"/>
            <a:chExt cx="11502549" cy="2583148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0"/>
              <a:ext cx="11502549" cy="1638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720"/>
                </a:lnSpc>
              </a:pPr>
              <a:r>
                <a:rPr lang="en-US" sz="8100">
                  <a:solidFill>
                    <a:srgbClr val="363739"/>
                  </a:solidFill>
                  <a:latin typeface="Barlow Medium Bold"/>
                </a:rPr>
                <a:t>Other Options 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1875546"/>
              <a:ext cx="11502549" cy="7076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363739"/>
                  </a:solidFill>
                  <a:latin typeface="Barlow Medium"/>
                </a:rPr>
                <a:t>Self-Paced Learning</a:t>
              </a: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4756244"/>
            <a:ext cx="9995957" cy="2463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STEM - Take A Part Club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STEM - Circuitry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Knitting/Crocheting (or other arts and crafts)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Entrepreneurship/Marketing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2775057" y="671441"/>
            <a:ext cx="4310007" cy="2927066"/>
            <a:chOff x="0" y="0"/>
            <a:chExt cx="5746676" cy="3902754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1843922" y="0"/>
              <a:ext cx="3902754" cy="3902754"/>
            </a:xfrm>
            <a:prstGeom prst="rect">
              <a:avLst/>
            </a:prstGeom>
          </p:spPr>
        </p:pic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1476965"/>
              <a:ext cx="3795299" cy="9488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775057" y="671441"/>
            <a:ext cx="4310007" cy="2927066"/>
            <a:chOff x="0" y="0"/>
            <a:chExt cx="5746676" cy="3902754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1843922" y="0"/>
              <a:ext cx="3902754" cy="3902754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1476965"/>
              <a:ext cx="3795299" cy="948825"/>
            </a:xfrm>
            <a:prstGeom prst="rect">
              <a:avLst/>
            </a:prstGeom>
          </p:spPr>
        </p:pic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6695264" y="2683227"/>
            <a:ext cx="5103158" cy="5103158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2002763" y="1846674"/>
            <a:ext cx="4350634" cy="1937063"/>
            <a:chOff x="0" y="0"/>
            <a:chExt cx="5800845" cy="2582751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0"/>
              <a:ext cx="5800845" cy="16381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720"/>
                </a:lnSpc>
              </a:pPr>
              <a:r>
                <a:rPr lang="en-US" sz="8100">
                  <a:solidFill>
                    <a:srgbClr val="363739"/>
                  </a:solidFill>
                  <a:latin typeface="Barlow Medium"/>
                </a:rPr>
                <a:t>Wrap Up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1875390"/>
              <a:ext cx="5800845" cy="707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134337" y="3522306"/>
            <a:ext cx="4087486" cy="1844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Evaluation</a:t>
            </a:r>
          </a:p>
          <a:p>
            <a:pPr>
              <a:lnSpc>
                <a:spcPts val="4899"/>
              </a:lnSpc>
            </a:pPr>
          </a:p>
          <a:p>
            <a:pPr>
              <a:lnSpc>
                <a:spcPts val="4899"/>
              </a:lnSpc>
            </a:pP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5D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563065" y="-136132"/>
            <a:ext cx="5724935" cy="286246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-190500" y="7065591"/>
            <a:ext cx="3504994" cy="350499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29257" y="893789"/>
            <a:ext cx="1079292" cy="269823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7348960" y="5019039"/>
            <a:ext cx="10199079" cy="3617113"/>
            <a:chOff x="0" y="0"/>
            <a:chExt cx="13598772" cy="48228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285750"/>
              <a:ext cx="13598772" cy="27622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000"/>
                </a:lnSpc>
              </a:pPr>
              <a:r>
                <a:rPr lang="en-US" sz="15000">
                  <a:solidFill>
                    <a:srgbClr val="FFFFFF"/>
                  </a:solidFill>
                  <a:latin typeface="Barlow Medium Bold"/>
                </a:rPr>
                <a:t>Thank you!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3365915"/>
              <a:ext cx="13219076" cy="14569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FFFFFF"/>
                  </a:solidFill>
                  <a:latin typeface="Barlow Medium"/>
                </a:rPr>
                <a:t>Please feel free to step up to the sewing machine and Discover Sewing.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7050357" y="9484941"/>
            <a:ext cx="798886" cy="34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49"/>
              </a:lnSpc>
            </a:pPr>
            <a:r>
              <a:rPr lang="en-US" sz="2199">
                <a:solidFill>
                  <a:srgbClr val="363739"/>
                </a:solidFill>
                <a:latin typeface="Barlow Medium Bold"/>
              </a:rPr>
              <a:t>17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1902317" cy="10287000"/>
          </a:xfrm>
          <a:prstGeom prst="rect">
            <a:avLst/>
          </a:prstGeom>
          <a:solidFill>
            <a:srgbClr val="363739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63611" b="0"/>
          <a:stretch>
            <a:fillRect/>
          </a:stretch>
        </p:blipFill>
        <p:spPr>
          <a:xfrm flipH="false" flipV="false" rot="0">
            <a:off x="-1902317" y="-84320"/>
            <a:ext cx="3804634" cy="1045564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3786364" y="135607"/>
            <a:ext cx="13944632" cy="5919477"/>
            <a:chOff x="0" y="0"/>
            <a:chExt cx="18592843" cy="7892636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0"/>
              <a:ext cx="18592843" cy="1638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9720"/>
                </a:lnSpc>
              </a:pPr>
              <a:r>
                <a:rPr lang="en-US" sz="8100">
                  <a:solidFill>
                    <a:srgbClr val="363739"/>
                  </a:solidFill>
                  <a:latin typeface="Barlow Medium Bold"/>
                </a:rPr>
                <a:t>Sources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939934"/>
              <a:ext cx="16429858" cy="59527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199">
                  <a:solidFill>
                    <a:srgbClr val="363739"/>
                  </a:solidFill>
                  <a:latin typeface="Barlow Medium"/>
                </a:rPr>
                <a:t>https://www.cultofpedagogy.com/</a:t>
              </a:r>
            </a:p>
            <a:p>
              <a:pPr>
                <a:lnSpc>
                  <a:spcPts val="4479"/>
                </a:lnSpc>
              </a:pPr>
            </a:p>
            <a:p>
              <a:pPr>
                <a:lnSpc>
                  <a:spcPts val="4479"/>
                </a:lnSpc>
              </a:pPr>
              <a:r>
                <a:rPr lang="en-US" sz="3199">
                  <a:solidFill>
                    <a:srgbClr val="363739"/>
                  </a:solidFill>
                  <a:latin typeface="Barlow Medium"/>
                </a:rPr>
                <a:t>https://www.iste.org/explore/In-the-classroom/5-surprising-results-of-a-self-paced-classroom</a:t>
              </a:r>
            </a:p>
            <a:p>
              <a:pPr>
                <a:lnSpc>
                  <a:spcPts val="4479"/>
                </a:lnSpc>
              </a:pPr>
            </a:p>
            <a:p>
              <a:pPr>
                <a:lnSpc>
                  <a:spcPts val="4479"/>
                </a:lnSpc>
              </a:pPr>
              <a:r>
                <a:rPr lang="en-US" sz="3199">
                  <a:solidFill>
                    <a:srgbClr val="363739"/>
                  </a:solidFill>
                  <a:latin typeface="Barlow Medium"/>
                </a:rPr>
                <a:t>https://youth.gov/youth-topics/impact-family-engagement</a:t>
              </a:r>
            </a:p>
            <a:p>
              <a:pPr>
                <a:lnSpc>
                  <a:spcPts val="4479"/>
                </a:lnSpc>
              </a:pPr>
            </a:p>
            <a:p>
              <a:pPr>
                <a:lnSpc>
                  <a:spcPts val="4479"/>
                </a:lnSpc>
              </a:pP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011334" y="3571558"/>
            <a:ext cx="14265333" cy="2457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363739"/>
                </a:solidFill>
                <a:latin typeface="Barlow Medium"/>
              </a:rPr>
              <a:t>You are invited to pick up and check out the tools at your table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5129924" y="7067674"/>
            <a:ext cx="8028151" cy="1073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363739"/>
                </a:solidFill>
                <a:latin typeface="Barlow Light"/>
              </a:rPr>
              <a:t>Spend a minute or two guessing what they might be used for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83232" y="550093"/>
            <a:ext cx="14021403" cy="3419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>
                <a:solidFill>
                  <a:srgbClr val="363739"/>
                </a:solidFill>
                <a:latin typeface="Barlow Medium Bold"/>
              </a:rPr>
              <a:t>Our Goal Today...</a:t>
            </a:r>
          </a:p>
          <a:p>
            <a:pPr algn="ctr" marL="0" indent="0" lvl="0">
              <a:lnSpc>
                <a:spcPts val="6000"/>
              </a:lnSpc>
            </a:pPr>
            <a:r>
              <a:rPr lang="en-US" sz="5000">
                <a:solidFill>
                  <a:srgbClr val="363739"/>
                </a:solidFill>
                <a:latin typeface="Barlow Medium Bold"/>
              </a:rPr>
              <a:t>Explore the idea of how self-paced learning experiences can be utilized as a delivery strategy in an afterschool setting.</a:t>
            </a:r>
          </a:p>
        </p:txBody>
      </p:sp>
      <p:grpSp>
        <p:nvGrpSpPr>
          <p:cNvPr name="Group 3" id="3"/>
          <p:cNvGrpSpPr/>
          <p:nvPr/>
        </p:nvGrpSpPr>
        <p:grpSpPr>
          <a:xfrm rot="5400000">
            <a:off x="10561051" y="6416873"/>
            <a:ext cx="14143823" cy="1310076"/>
            <a:chOff x="0" y="0"/>
            <a:chExt cx="18858430" cy="1746768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81483" r="0" b="0"/>
            <a:stretch>
              <a:fillRect/>
            </a:stretch>
          </p:blipFill>
          <p:spPr>
            <a:xfrm flipH="false" flipV="true" rot="0">
              <a:off x="0" y="0"/>
              <a:ext cx="9433512" cy="1746768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81483" r="0" b="0"/>
            <a:stretch>
              <a:fillRect/>
            </a:stretch>
          </p:blipFill>
          <p:spPr>
            <a:xfrm flipH="false" flipV="true" rot="0">
              <a:off x="9424918" y="0"/>
              <a:ext cx="9433512" cy="1746768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5561614" y="4448878"/>
            <a:ext cx="6264640" cy="2338171"/>
            <a:chOff x="0" y="0"/>
            <a:chExt cx="8352853" cy="3117562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1676903"/>
              <a:ext cx="8352853" cy="6830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314"/>
                </a:lnSpc>
              </a:pPr>
              <a:r>
                <a:rPr lang="en-US" sz="3081">
                  <a:solidFill>
                    <a:srgbClr val="363739"/>
                  </a:solidFill>
                  <a:latin typeface="Barlow Medium"/>
                </a:rPr>
                <a:t>4-H Afterschool in Seward County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55385" y="2440438"/>
              <a:ext cx="7748221" cy="6771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87"/>
                </a:lnSpc>
              </a:pPr>
              <a:r>
                <a:rPr lang="en-US" sz="3062">
                  <a:solidFill>
                    <a:srgbClr val="363739"/>
                  </a:solidFill>
                  <a:latin typeface="Barlow Medium"/>
                </a:rPr>
                <a:t>How we encourage this program!</a:t>
              </a:r>
            </a:p>
          </p:txBody>
        </p:sp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3167600" y="0"/>
              <a:ext cx="1042333" cy="1426078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1420673" y="7264083"/>
            <a:ext cx="4701124" cy="2193906"/>
            <a:chOff x="0" y="0"/>
            <a:chExt cx="6268166" cy="2925208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929156" y="1632536"/>
              <a:ext cx="5339010" cy="707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199">
                  <a:solidFill>
                    <a:srgbClr val="363739"/>
                  </a:solidFill>
                  <a:latin typeface="Barlow Medium"/>
                </a:rPr>
                <a:t>Get YOU involved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2217847"/>
              <a:ext cx="6095358" cy="707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199">
                  <a:solidFill>
                    <a:srgbClr val="363739"/>
                  </a:solidFill>
                  <a:latin typeface="Barlow Medium"/>
                </a:rPr>
                <a:t>Sample sewing and tools!</a:t>
              </a:r>
            </a:p>
          </p:txBody>
        </p:sp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2263975" y="0"/>
              <a:ext cx="1101964" cy="1507662"/>
            </a:xfrm>
            <a:prstGeom prst="rect">
              <a:avLst/>
            </a:prstGeom>
          </p:spPr>
        </p:pic>
      </p:grpSp>
      <p:grpSp>
        <p:nvGrpSpPr>
          <p:cNvPr name="Group 14" id="14"/>
          <p:cNvGrpSpPr/>
          <p:nvPr/>
        </p:nvGrpSpPr>
        <p:grpSpPr>
          <a:xfrm rot="0">
            <a:off x="1331893" y="7264083"/>
            <a:ext cx="3698809" cy="2279709"/>
            <a:chOff x="0" y="0"/>
            <a:chExt cx="4931745" cy="3039613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436355" y="1691566"/>
              <a:ext cx="4059035" cy="707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199">
                  <a:solidFill>
                    <a:srgbClr val="363739"/>
                  </a:solidFill>
                  <a:latin typeface="Barlow Medium"/>
                </a:rPr>
                <a:t>Discover Sewing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2332252"/>
              <a:ext cx="4931745" cy="707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199">
                  <a:solidFill>
                    <a:srgbClr val="363739"/>
                  </a:solidFill>
                  <a:latin typeface="Barlow Medium"/>
                </a:rPr>
                <a:t>What makes it work!</a:t>
              </a:r>
            </a:p>
          </p:txBody>
        </p:sp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2089433" y="0"/>
              <a:ext cx="1101964" cy="1507662"/>
            </a:xfrm>
            <a:prstGeom prst="rect">
              <a:avLst/>
            </a:prstGeom>
          </p:spPr>
        </p:pic>
      </p:grpSp>
      <p:grpSp>
        <p:nvGrpSpPr>
          <p:cNvPr name="Group 18" id="18"/>
          <p:cNvGrpSpPr/>
          <p:nvPr/>
        </p:nvGrpSpPr>
        <p:grpSpPr>
          <a:xfrm rot="0">
            <a:off x="6304872" y="7260661"/>
            <a:ext cx="4186701" cy="2128191"/>
            <a:chOff x="0" y="0"/>
            <a:chExt cx="5582268" cy="2837588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1734507"/>
              <a:ext cx="5582268" cy="11030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35"/>
                </a:lnSpc>
              </a:pPr>
              <a:r>
                <a:rPr lang="en-US" sz="3199">
                  <a:solidFill>
                    <a:srgbClr val="363739"/>
                  </a:solidFill>
                  <a:latin typeface="Barlow Medium"/>
                </a:rPr>
                <a:t>Self-Paced Learning Experiences</a:t>
              </a:r>
            </a:p>
          </p:txBody>
        </p:sp>
        <p:pic>
          <p:nvPicPr>
            <p:cNvPr name="Picture 20" id="20"/>
            <p:cNvPicPr>
              <a:picLocks noChangeAspect="true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2209164" y="0"/>
              <a:ext cx="1101964" cy="15076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991998" y="-618544"/>
            <a:ext cx="9712493" cy="10287000"/>
            <a:chOff x="0" y="0"/>
            <a:chExt cx="1294999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4694" r="0" b="14694"/>
            <a:stretch>
              <a:fillRect/>
            </a:stretch>
          </p:blipFill>
          <p:spPr>
            <a:xfrm>
              <a:off x="0" y="0"/>
              <a:ext cx="6474995" cy="68580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4694" r="0" b="14694"/>
            <a:stretch>
              <a:fillRect/>
            </a:stretch>
          </p:blipFill>
          <p:spPr>
            <a:xfrm>
              <a:off x="6474995" y="0"/>
              <a:ext cx="6474995" cy="68580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15327" t="0" r="21729" b="0"/>
            <a:stretch>
              <a:fillRect/>
            </a:stretch>
          </p:blipFill>
          <p:spPr>
            <a:xfrm>
              <a:off x="0" y="6858000"/>
              <a:ext cx="6474995" cy="68580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14694" r="0" b="14694"/>
            <a:stretch>
              <a:fillRect/>
            </a:stretch>
          </p:blipFill>
          <p:spPr>
            <a:xfrm>
              <a:off x="6474995" y="6858000"/>
              <a:ext cx="6474995" cy="6858000"/>
            </a:xfrm>
            <a:prstGeom prst="rect">
              <a:avLst/>
            </a:prstGeom>
          </p:spPr>
        </p:pic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576406" y="3272662"/>
            <a:ext cx="3944229" cy="5258973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rcRect l="22641" t="16213" r="31080" b="0"/>
          <a:stretch>
            <a:fillRect/>
          </a:stretch>
        </p:blipFill>
        <p:spPr>
          <a:xfrm flipH="false" flipV="false" rot="0">
            <a:off x="7040070" y="3272662"/>
            <a:ext cx="3944229" cy="5355837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/>
          <a:srcRect l="9883" t="0" r="48691" b="0"/>
          <a:stretch>
            <a:fillRect/>
          </a:stretch>
        </p:blipFill>
        <p:spPr>
          <a:xfrm flipH="false" flipV="false" rot="0">
            <a:off x="12583459" y="3272662"/>
            <a:ext cx="3944229" cy="5355837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5319523" y="1012269"/>
            <a:ext cx="7385322" cy="1384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85"/>
              </a:lnSpc>
            </a:pPr>
            <a:r>
              <a:rPr lang="en-US" sz="8132">
                <a:solidFill>
                  <a:srgbClr val="000000"/>
                </a:solidFill>
                <a:latin typeface="Barlow Medium Bold"/>
              </a:rPr>
              <a:t>4-H Afterschool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050357" y="9484941"/>
            <a:ext cx="798886" cy="34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49"/>
              </a:lnSpc>
            </a:pPr>
            <a:r>
              <a:rPr lang="en-US" sz="2199">
                <a:solidFill>
                  <a:srgbClr val="363739"/>
                </a:solidFill>
                <a:latin typeface="Barlow Medium Bold"/>
              </a:rPr>
              <a:t>12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309762" y="1467788"/>
            <a:ext cx="2274977" cy="227497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234911" y="2328734"/>
            <a:ext cx="2212339" cy="553085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1355966" y="1536781"/>
            <a:ext cx="8629680" cy="3165672"/>
            <a:chOff x="0" y="0"/>
            <a:chExt cx="11506241" cy="4220896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0"/>
              <a:ext cx="11506241" cy="32762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720"/>
                </a:lnSpc>
              </a:pPr>
              <a:r>
                <a:rPr lang="en-US" sz="8100">
                  <a:solidFill>
                    <a:srgbClr val="363739"/>
                  </a:solidFill>
                  <a:latin typeface="Barlow Medium Bold"/>
                </a:rPr>
                <a:t>4-H Afterschool in Seward County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3513535"/>
              <a:ext cx="11506241" cy="707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958237" y="4845168"/>
            <a:ext cx="12651949" cy="3082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Exploring Sparks - Opportunities to discover interests and build skills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Safe and Belonging Environment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Youth/Adult Relationships - Opportunities for volunteers to share a skill with young people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909473" y="758712"/>
            <a:ext cx="3349827" cy="2274977"/>
            <a:chOff x="0" y="0"/>
            <a:chExt cx="4466437" cy="303330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1433134" y="0"/>
              <a:ext cx="3033302" cy="3033302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1147928"/>
              <a:ext cx="2949786" cy="737446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1443237" y="1632776"/>
            <a:ext cx="10865999" cy="1937361"/>
            <a:chOff x="0" y="0"/>
            <a:chExt cx="14487999" cy="2583148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0"/>
              <a:ext cx="14487999" cy="1638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720"/>
                </a:lnSpc>
              </a:pPr>
              <a:r>
                <a:rPr lang="en-US" sz="8100">
                  <a:solidFill>
                    <a:srgbClr val="363739"/>
                  </a:solidFill>
                  <a:latin typeface="Barlow Medium Bold"/>
                </a:rPr>
                <a:t>4-H Afterschool Clubs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1875546"/>
              <a:ext cx="14487999" cy="7076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257523" y="4082751"/>
            <a:ext cx="12651949" cy="4939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Last 4 - 12 weeks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Usually meet once per week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Locations vary - staff bring "program" to a site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Focused around a curriculum or topic.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Youth pre-register for the club in advance.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Small fees ($10-$20) per club.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Scholarships available.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Most clubs have a "lesson plan" for the week.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2967775" y="3763561"/>
            <a:ext cx="3944229" cy="525897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88876" y="-208803"/>
            <a:ext cx="8610802" cy="1148106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995976" y="5143500"/>
            <a:ext cx="4804968" cy="411480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0995976" y="1368475"/>
            <a:ext cx="5093818" cy="2349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971"/>
              </a:lnSpc>
            </a:pPr>
            <a:r>
              <a:rPr lang="en-US" sz="9646">
                <a:solidFill>
                  <a:srgbClr val="363739"/>
                </a:solidFill>
                <a:latin typeface="Barlow Medium Bold"/>
              </a:rPr>
              <a:t>Discover Sewing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5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309762" y="1467788"/>
            <a:ext cx="2274977" cy="227497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234911" y="2328734"/>
            <a:ext cx="2212339" cy="553085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1890501" y="2328734"/>
            <a:ext cx="10865999" cy="1937361"/>
            <a:chOff x="0" y="0"/>
            <a:chExt cx="14487999" cy="2583148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0"/>
              <a:ext cx="14487999" cy="1638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720"/>
                </a:lnSpc>
              </a:pPr>
              <a:r>
                <a:rPr lang="en-US" sz="8100">
                  <a:solidFill>
                    <a:srgbClr val="363739"/>
                  </a:solidFill>
                  <a:latin typeface="Barlow Medium Bold"/>
                </a:rPr>
                <a:t>How did it begin?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875546"/>
              <a:ext cx="14487999" cy="7076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525498" y="4193039"/>
            <a:ext cx="12651949" cy="4320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Started at Middle School with one "project" at a time</a:t>
            </a:r>
          </a:p>
          <a:p>
            <a:pPr marL="1511288" indent="-503763" lvl="2">
              <a:lnSpc>
                <a:spcPts val="4899"/>
              </a:lnSpc>
              <a:buFont typeface="Arial"/>
              <a:buChar char="⚬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ie - Pillowcases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Six students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Shorter length (4-5 sessions)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Evolved into several projects and longer period of time</a:t>
            </a:r>
          </a:p>
          <a:p>
            <a:pPr marL="1511288" indent="-503763" lvl="2">
              <a:lnSpc>
                <a:spcPts val="4899"/>
              </a:lnSpc>
              <a:buFont typeface="Arial"/>
              <a:buChar char="⚬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Based on student requests for more</a:t>
            </a: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63739"/>
                </a:solidFill>
                <a:latin typeface="Barlow Light Bold"/>
              </a:rPr>
              <a:t>Moved to office meeting room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DAFK0RbPWjA</dc:identifier>
  <dcterms:modified xsi:type="dcterms:W3CDTF">2011-08-01T06:04:30Z</dcterms:modified>
  <cp:revision>1</cp:revision>
  <dc:title>Self-Paced Discover Sewing Presentation</dc:title>
</cp:coreProperties>
</file>